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793AE31E-61CA-44A8-9B58-1416FC2EB295}" type="datetimeFigureOut">
              <a:rPr lang="id-ID" smtClean="0"/>
              <a:pPr/>
              <a:t>28/11/2016</a:t>
            </a:fld>
            <a:endParaRPr lang="id-ID"/>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id-ID"/>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AE072BA3-C154-4815-9BEB-ACF9F5DFCE13}"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93AE31E-61CA-44A8-9B58-1416FC2EB295}" type="datetimeFigureOut">
              <a:rPr lang="id-ID" smtClean="0"/>
              <a:pPr/>
              <a:t>28/11/2016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E072BA3-C154-4815-9BEB-ACF9F5DFCE13}"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93AE31E-61CA-44A8-9B58-1416FC2EB295}" type="datetimeFigureOut">
              <a:rPr lang="id-ID" smtClean="0"/>
              <a:pPr/>
              <a:t>28/11/2016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E072BA3-C154-4815-9BEB-ACF9F5DFCE13}"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793AE31E-61CA-44A8-9B58-1416FC2EB295}" type="datetimeFigureOut">
              <a:rPr lang="id-ID" smtClean="0"/>
              <a:pPr/>
              <a:t>28/11/2016</a:t>
            </a:fld>
            <a:endParaRPr lang="id-ID"/>
          </a:p>
        </p:txBody>
      </p:sp>
      <p:sp>
        <p:nvSpPr>
          <p:cNvPr id="9" name="Slide Number Placeholder 8"/>
          <p:cNvSpPr>
            <a:spLocks noGrp="1"/>
          </p:cNvSpPr>
          <p:nvPr>
            <p:ph type="sldNum" sz="quarter" idx="15"/>
          </p:nvPr>
        </p:nvSpPr>
        <p:spPr/>
        <p:txBody>
          <a:bodyPr rtlCol="0"/>
          <a:lstStyle/>
          <a:p>
            <a:fld id="{AE072BA3-C154-4815-9BEB-ACF9F5DFCE13}" type="slidenum">
              <a:rPr lang="id-ID" smtClean="0"/>
              <a:pPr/>
              <a:t>‹#›</a:t>
            </a:fld>
            <a:endParaRPr lang="id-ID"/>
          </a:p>
        </p:txBody>
      </p:sp>
      <p:sp>
        <p:nvSpPr>
          <p:cNvPr id="10" name="Footer Placeholder 9"/>
          <p:cNvSpPr>
            <a:spLocks noGrp="1"/>
          </p:cNvSpPr>
          <p:nvPr>
            <p:ph type="ftr" sz="quarter" idx="16"/>
          </p:nvPr>
        </p:nvSpPr>
        <p:spPr/>
        <p:txBody>
          <a:bodyPr rtlCol="0"/>
          <a:lstStyle/>
          <a:p>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793AE31E-61CA-44A8-9B58-1416FC2EB295}" type="datetimeFigureOut">
              <a:rPr lang="id-ID" smtClean="0"/>
              <a:pPr/>
              <a:t>28/11/2016</a:t>
            </a:fld>
            <a:endParaRPr lang="id-ID"/>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id-ID"/>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AE072BA3-C154-4815-9BEB-ACF9F5DFCE13}"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93AE31E-61CA-44A8-9B58-1416FC2EB295}" type="datetimeFigureOut">
              <a:rPr lang="id-ID" smtClean="0"/>
              <a:pPr/>
              <a:t>28/11/2016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E072BA3-C154-4815-9BEB-ACF9F5DFCE13}" type="slidenum">
              <a:rPr lang="id-ID" smtClean="0"/>
              <a:pPr/>
              <a:t>‹#›</a:t>
            </a:fld>
            <a:endParaRPr lang="id-ID"/>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793AE31E-61CA-44A8-9B58-1416FC2EB295}" type="datetimeFigureOut">
              <a:rPr lang="id-ID" smtClean="0"/>
              <a:pPr/>
              <a:t>28/11/2016</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AE072BA3-C154-4815-9BEB-ACF9F5DFCE13}" type="slidenum">
              <a:rPr lang="id-ID" smtClean="0"/>
              <a:pPr/>
              <a:t>‹#›</a:t>
            </a:fld>
            <a:endParaRPr lang="id-ID"/>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793AE31E-61CA-44A8-9B58-1416FC2EB295}" type="datetimeFigureOut">
              <a:rPr lang="id-ID" smtClean="0"/>
              <a:pPr/>
              <a:t>28/11/2016</a:t>
            </a:fld>
            <a:endParaRPr lang="id-ID"/>
          </a:p>
        </p:txBody>
      </p:sp>
      <p:sp>
        <p:nvSpPr>
          <p:cNvPr id="7" name="Slide Number Placeholder 6"/>
          <p:cNvSpPr>
            <a:spLocks noGrp="1"/>
          </p:cNvSpPr>
          <p:nvPr>
            <p:ph type="sldNum" sz="quarter" idx="11"/>
          </p:nvPr>
        </p:nvSpPr>
        <p:spPr/>
        <p:txBody>
          <a:bodyPr rtlCol="0"/>
          <a:lstStyle/>
          <a:p>
            <a:fld id="{AE072BA3-C154-4815-9BEB-ACF9F5DFCE13}" type="slidenum">
              <a:rPr lang="id-ID" smtClean="0"/>
              <a:pPr/>
              <a:t>‹#›</a:t>
            </a:fld>
            <a:endParaRPr lang="id-ID"/>
          </a:p>
        </p:txBody>
      </p:sp>
      <p:sp>
        <p:nvSpPr>
          <p:cNvPr id="8" name="Footer Placeholder 7"/>
          <p:cNvSpPr>
            <a:spLocks noGrp="1"/>
          </p:cNvSpPr>
          <p:nvPr>
            <p:ph type="ftr" sz="quarter" idx="12"/>
          </p:nvPr>
        </p:nvSpPr>
        <p:spPr/>
        <p:txBody>
          <a:bodyPr rtlCol="0"/>
          <a:lstStyle/>
          <a:p>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3AE31E-61CA-44A8-9B58-1416FC2EB295}" type="datetimeFigureOut">
              <a:rPr lang="id-ID" smtClean="0"/>
              <a:pPr/>
              <a:t>28/11/2016</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AE072BA3-C154-4815-9BEB-ACF9F5DFCE13}"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793AE31E-61CA-44A8-9B58-1416FC2EB295}" type="datetimeFigureOut">
              <a:rPr lang="id-ID" smtClean="0"/>
              <a:pPr/>
              <a:t>28/11/2016</a:t>
            </a:fld>
            <a:endParaRPr lang="id-ID"/>
          </a:p>
        </p:txBody>
      </p:sp>
      <p:sp>
        <p:nvSpPr>
          <p:cNvPr id="22" name="Slide Number Placeholder 21"/>
          <p:cNvSpPr>
            <a:spLocks noGrp="1"/>
          </p:cNvSpPr>
          <p:nvPr>
            <p:ph type="sldNum" sz="quarter" idx="15"/>
          </p:nvPr>
        </p:nvSpPr>
        <p:spPr/>
        <p:txBody>
          <a:bodyPr rtlCol="0"/>
          <a:lstStyle/>
          <a:p>
            <a:fld id="{AE072BA3-C154-4815-9BEB-ACF9F5DFCE13}" type="slidenum">
              <a:rPr lang="id-ID" smtClean="0"/>
              <a:pPr/>
              <a:t>‹#›</a:t>
            </a:fld>
            <a:endParaRPr lang="id-ID"/>
          </a:p>
        </p:txBody>
      </p:sp>
      <p:sp>
        <p:nvSpPr>
          <p:cNvPr id="23" name="Footer Placeholder 22"/>
          <p:cNvSpPr>
            <a:spLocks noGrp="1"/>
          </p:cNvSpPr>
          <p:nvPr>
            <p:ph type="ftr" sz="quarter" idx="16"/>
          </p:nvPr>
        </p:nvSpPr>
        <p:spPr/>
        <p:txBody>
          <a:bodyPr rtlCol="0"/>
          <a:lstStyle/>
          <a:p>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793AE31E-61CA-44A8-9B58-1416FC2EB295}" type="datetimeFigureOut">
              <a:rPr lang="id-ID" smtClean="0"/>
              <a:pPr/>
              <a:t>28/11/2016</a:t>
            </a:fld>
            <a:endParaRPr lang="id-ID"/>
          </a:p>
        </p:txBody>
      </p:sp>
      <p:sp>
        <p:nvSpPr>
          <p:cNvPr id="18" name="Slide Number Placeholder 17"/>
          <p:cNvSpPr>
            <a:spLocks noGrp="1"/>
          </p:cNvSpPr>
          <p:nvPr>
            <p:ph type="sldNum" sz="quarter" idx="11"/>
          </p:nvPr>
        </p:nvSpPr>
        <p:spPr/>
        <p:txBody>
          <a:bodyPr rtlCol="0"/>
          <a:lstStyle/>
          <a:p>
            <a:fld id="{AE072BA3-C154-4815-9BEB-ACF9F5DFCE13}" type="slidenum">
              <a:rPr lang="id-ID" smtClean="0"/>
              <a:pPr/>
              <a:t>‹#›</a:t>
            </a:fld>
            <a:endParaRPr lang="id-ID"/>
          </a:p>
        </p:txBody>
      </p:sp>
      <p:sp>
        <p:nvSpPr>
          <p:cNvPr id="21" name="Footer Placeholder 20"/>
          <p:cNvSpPr>
            <a:spLocks noGrp="1"/>
          </p:cNvSpPr>
          <p:nvPr>
            <p:ph type="ftr" sz="quarter" idx="12"/>
          </p:nvPr>
        </p:nvSpPr>
        <p:spPr/>
        <p:txBody>
          <a:bodyPr rtlCol="0"/>
          <a:lstStyle/>
          <a:p>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793AE31E-61CA-44A8-9B58-1416FC2EB295}" type="datetimeFigureOut">
              <a:rPr lang="id-ID" smtClean="0"/>
              <a:pPr/>
              <a:t>28/11/2016</a:t>
            </a:fld>
            <a:endParaRPr lang="id-ID"/>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id-ID"/>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AE072BA3-C154-4815-9BEB-ACF9F5DFCE13}"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Penentuan Biaya Proses:</a:t>
            </a:r>
            <a:br>
              <a:rPr lang="id-ID" dirty="0" smtClean="0"/>
            </a:br>
            <a:r>
              <a:rPr lang="id-ID" dirty="0" smtClean="0"/>
              <a:t>Akuntansi Kerugian Produksi</a:t>
            </a:r>
            <a:endParaRPr lang="id-ID" dirty="0"/>
          </a:p>
        </p:txBody>
      </p:sp>
      <p:sp>
        <p:nvSpPr>
          <p:cNvPr id="3" name="Subtitle 2"/>
          <p:cNvSpPr>
            <a:spLocks noGrp="1"/>
          </p:cNvSpPr>
          <p:nvPr>
            <p:ph type="subTitle" idx="1"/>
          </p:nvPr>
        </p:nvSpPr>
        <p:spPr/>
        <p:txBody>
          <a:bodyPr>
            <a:normAutofit lnSpcReduction="10000"/>
          </a:bodyPr>
          <a:lstStyle/>
          <a:p>
            <a:pPr algn="r"/>
            <a:endParaRPr lang="id-ID" dirty="0" smtClean="0"/>
          </a:p>
          <a:p>
            <a:pPr algn="r"/>
            <a:r>
              <a:rPr lang="id-ID" dirty="0" smtClean="0"/>
              <a:t>HARIRI, SE., M.Ak</a:t>
            </a:r>
          </a:p>
          <a:p>
            <a:pPr algn="r"/>
            <a:r>
              <a:rPr lang="id-ID" dirty="0" smtClean="0"/>
              <a:t>Universitas Islam Malang</a:t>
            </a:r>
          </a:p>
          <a:p>
            <a:pPr algn="r"/>
            <a:r>
              <a:rPr lang="id-ID" dirty="0" smtClean="0"/>
              <a:t>2016</a:t>
            </a:r>
            <a:endParaRPr lang="id-ID" dirty="0"/>
          </a:p>
        </p:txBody>
      </p:sp>
      <p:sp>
        <p:nvSpPr>
          <p:cNvPr id="4" name="TextBox 3"/>
          <p:cNvSpPr txBox="1"/>
          <p:nvPr/>
        </p:nvSpPr>
        <p:spPr>
          <a:xfrm>
            <a:off x="3571868" y="500042"/>
            <a:ext cx="1571636" cy="369332"/>
          </a:xfrm>
          <a:prstGeom prst="rect">
            <a:avLst/>
          </a:prstGeom>
          <a:noFill/>
        </p:spPr>
        <p:txBody>
          <a:bodyPr wrap="square" rtlCol="0">
            <a:spAutoFit/>
          </a:bodyPr>
          <a:lstStyle/>
          <a:p>
            <a:pPr algn="ctr"/>
            <a:r>
              <a:rPr lang="id-ID" dirty="0" smtClean="0"/>
              <a:t>Pert 9-10</a:t>
            </a:r>
            <a:endParaRPr lang="id-ID"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Akuntansi Produk Rusak</a:t>
            </a:r>
            <a:endParaRPr lang="id-ID" dirty="0"/>
          </a:p>
        </p:txBody>
      </p:sp>
      <p:sp>
        <p:nvSpPr>
          <p:cNvPr id="3" name="Content Placeholder 2"/>
          <p:cNvSpPr>
            <a:spLocks noGrp="1"/>
          </p:cNvSpPr>
          <p:nvPr>
            <p:ph sz="quarter" idx="1"/>
          </p:nvPr>
        </p:nvSpPr>
        <p:spPr/>
        <p:txBody>
          <a:bodyPr/>
          <a:lstStyle/>
          <a:p>
            <a:pPr>
              <a:buNone/>
            </a:pPr>
            <a:r>
              <a:rPr lang="id-ID" dirty="0" smtClean="0"/>
              <a:t>Produk rusak adalah unit produk yang tidak memenuhi standar produksi yang dari segi teknis atau ekonomis tidak dapat diperbaiki.</a:t>
            </a:r>
          </a:p>
          <a:p>
            <a:pPr>
              <a:buNone/>
            </a:pPr>
            <a:r>
              <a:rPr lang="id-ID" dirty="0" smtClean="0"/>
              <a:t>Masalah akuntansinya tergantung pada pertimbangan manajemen mengenai metode yang dipilih untuk memperlakukan produk rusak. Manajemen dapat memperlakukannya dengan dua metode akuntansi:</a:t>
            </a:r>
          </a:p>
          <a:p>
            <a:pPr marL="457200" indent="-457200">
              <a:buAutoNum type="arabicPeriod"/>
            </a:pPr>
            <a:r>
              <a:rPr lang="id-ID" dirty="0" smtClean="0"/>
              <a:t>Produk rusak diabaikan</a:t>
            </a:r>
          </a:p>
          <a:p>
            <a:pPr marL="457200" indent="-457200">
              <a:buAutoNum type="arabicPeriod"/>
            </a:pPr>
            <a:r>
              <a:rPr lang="id-ID" dirty="0" smtClean="0"/>
              <a:t>Biaya produk rusak sebagai elemen tersendiri</a:t>
            </a:r>
            <a:endParaRPr lang="id-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Metode 1: Biaya Rusak Diabaikan</a:t>
            </a:r>
            <a:endParaRPr lang="id-ID" dirty="0"/>
          </a:p>
        </p:txBody>
      </p:sp>
      <p:sp>
        <p:nvSpPr>
          <p:cNvPr id="3" name="Content Placeholder 2"/>
          <p:cNvSpPr>
            <a:spLocks noGrp="1"/>
          </p:cNvSpPr>
          <p:nvPr>
            <p:ph sz="quarter" idx="1"/>
          </p:nvPr>
        </p:nvSpPr>
        <p:spPr/>
        <p:txBody>
          <a:bodyPr/>
          <a:lstStyle/>
          <a:p>
            <a:pPr>
              <a:buNone/>
            </a:pPr>
            <a:r>
              <a:rPr lang="id-ID" dirty="0" smtClean="0"/>
              <a:t>Unit produk rusak diabaikan dan dianggap tidak pernah dimasukkan ke dalam proses produksi.</a:t>
            </a:r>
          </a:p>
          <a:p>
            <a:pPr>
              <a:buNone/>
            </a:pPr>
            <a:r>
              <a:rPr lang="id-ID" dirty="0" smtClean="0"/>
              <a:t>Unit produk rusak tidak diperhitungkan dalam unit ekuivalen, berapa pun tingkat penyelesaiannya yang sudah dicapai ketika dikeluarkan dari proses produksi.</a:t>
            </a:r>
          </a:p>
          <a:p>
            <a:pPr>
              <a:buNone/>
            </a:pPr>
            <a:r>
              <a:rPr lang="id-ID" dirty="0" smtClean="0"/>
              <a:t>Metode ini secara otomatis membebankan biaya produk rusak ke persediaan barang dalam proses akhir meskipun belum diinspeksi.</a:t>
            </a:r>
          </a:p>
          <a:p>
            <a:pPr>
              <a:buNone/>
            </a:pPr>
            <a:r>
              <a:rPr lang="id-ID" dirty="0" smtClean="0"/>
              <a:t>Keunggulannya adalah kesederhanaannya.</a:t>
            </a:r>
          </a:p>
          <a:p>
            <a:pPr>
              <a:buNone/>
            </a:pPr>
            <a:r>
              <a:rPr lang="id-ID" dirty="0" smtClean="0"/>
              <a:t>Kelemahannya adalah tidak membedakan unit produk rusak normal dan rusak tidak normal.</a:t>
            </a:r>
            <a:endParaRPr lang="id-ID"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Metode 2: Biaya Produk Rusak sebagai Elemen Tersendiri</a:t>
            </a:r>
            <a:endParaRPr lang="id-ID" dirty="0"/>
          </a:p>
        </p:txBody>
      </p:sp>
      <p:sp>
        <p:nvSpPr>
          <p:cNvPr id="3" name="Content Placeholder 2"/>
          <p:cNvSpPr>
            <a:spLocks noGrp="1"/>
          </p:cNvSpPr>
          <p:nvPr>
            <p:ph sz="quarter" idx="1"/>
          </p:nvPr>
        </p:nvSpPr>
        <p:spPr/>
        <p:txBody>
          <a:bodyPr/>
          <a:lstStyle/>
          <a:p>
            <a:pPr>
              <a:buNone/>
            </a:pPr>
            <a:r>
              <a:rPr lang="id-ID" dirty="0" smtClean="0"/>
              <a:t>Metode ini memperlakukan biaya produk rusak sebagai elemen tersendiri di departemen tempat terjadinya.</a:t>
            </a:r>
          </a:p>
          <a:p>
            <a:pPr>
              <a:buNone/>
            </a:pPr>
            <a:r>
              <a:rPr lang="id-ID" smtClean="0"/>
              <a:t>Untuk menghitung biayanya, unit produk rusak harus dianggap sebagai bagian dari hasil proses produksi dan dimasukkan ke dalam perhitungan unit ekuivalen.</a:t>
            </a:r>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Akuntansi Sisa Bahan</a:t>
            </a:r>
            <a:endParaRPr lang="id-ID" dirty="0"/>
          </a:p>
        </p:txBody>
      </p:sp>
      <p:sp>
        <p:nvSpPr>
          <p:cNvPr id="3" name="Content Placeholder 2"/>
          <p:cNvSpPr>
            <a:spLocks noGrp="1"/>
          </p:cNvSpPr>
          <p:nvPr>
            <p:ph sz="quarter" idx="1"/>
          </p:nvPr>
        </p:nvSpPr>
        <p:spPr/>
        <p:txBody>
          <a:bodyPr/>
          <a:lstStyle/>
          <a:p>
            <a:pPr>
              <a:buNone/>
            </a:pPr>
            <a:r>
              <a:rPr lang="id-ID" dirty="0" smtClean="0"/>
              <a:t>Sisa bahan </a:t>
            </a:r>
            <a:r>
              <a:rPr lang="id-ID" i="1" dirty="0" smtClean="0"/>
              <a:t>(scrap material)</a:t>
            </a:r>
            <a:r>
              <a:rPr lang="id-ID" dirty="0" smtClean="0"/>
              <a:t> meliputi bahan yang tersisa dari proses produksi yang tidak bisa digunakan lagi untuk tujuan yang sama tetapi berguna untuk tujuan yang lainnya atau dapat dijual kepada pihak lain.</a:t>
            </a:r>
          </a:p>
          <a:p>
            <a:pPr>
              <a:buNone/>
            </a:pPr>
            <a:r>
              <a:rPr lang="id-ID" dirty="0" smtClean="0"/>
              <a:t>Sisa bahan dapat berupa serbuk atau potongan sisa pemprosesan bahan, bahan cacat yang tidak bisa dipakai atau dikembalikan ke pemasok, dan suku cadang produk yang cacat akibat kesalahan karyawan atau mesin. </a:t>
            </a:r>
          </a:p>
          <a:p>
            <a:pPr>
              <a:buNone/>
            </a:pPr>
            <a:r>
              <a:rPr lang="id-ID" dirty="0" smtClean="0"/>
              <a:t>Masalah akuntansi sisa bahan adalah mengenai perlakukan terhadap hasil penjualan.</a:t>
            </a:r>
          </a:p>
          <a:p>
            <a:pPr>
              <a:buNone/>
            </a:pPr>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lstStyle/>
          <a:p>
            <a:pPr>
              <a:buNone/>
            </a:pPr>
            <a:r>
              <a:rPr lang="id-ID" dirty="0" smtClean="0"/>
              <a:t>Sisa bahan yang berupa bahan atau suku cadang yang cacat akibat kesalahan karyawan dan tidak laku dijual, biayanya harus dihitungkan dan secara periodik dilaporkan kepada manajemen.</a:t>
            </a:r>
          </a:p>
          <a:p>
            <a:pPr>
              <a:buNone/>
            </a:pPr>
            <a:r>
              <a:rPr lang="id-ID" dirty="0" smtClean="0"/>
              <a:t>Karena terjadi akibat kesalahan, biaya tersebut harus diakui sebagai kerugian.</a:t>
            </a:r>
          </a:p>
          <a:p>
            <a:pPr>
              <a:buNone/>
            </a:pPr>
            <a:r>
              <a:rPr lang="id-ID" dirty="0" smtClean="0"/>
              <a:t>Jurnalnya adalah sebagai berikut:</a:t>
            </a:r>
          </a:p>
          <a:p>
            <a:pPr>
              <a:buNone/>
            </a:pPr>
            <a:r>
              <a:rPr lang="id-ID" dirty="0" smtClean="0"/>
              <a:t>		Rugi sisa bahan			xxx</a:t>
            </a:r>
          </a:p>
          <a:p>
            <a:pPr>
              <a:buNone/>
            </a:pPr>
            <a:r>
              <a:rPr lang="id-ID" dirty="0" smtClean="0"/>
              <a:t>			Barang dalam proses		xxx</a:t>
            </a:r>
          </a:p>
          <a:p>
            <a:pPr>
              <a:buNone/>
            </a:pPr>
            <a:endParaRPr lang="id-ID" dirty="0" smtClean="0"/>
          </a:p>
          <a:p>
            <a:pPr>
              <a:buNone/>
            </a:pPr>
            <a:r>
              <a:rPr lang="id-ID" dirty="0" smtClean="0"/>
              <a:t>Contoh</a:t>
            </a:r>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Akuntansi Produk Cacat</a:t>
            </a:r>
            <a:endParaRPr lang="id-ID" dirty="0"/>
          </a:p>
        </p:txBody>
      </p:sp>
      <p:sp>
        <p:nvSpPr>
          <p:cNvPr id="3" name="Content Placeholder 2"/>
          <p:cNvSpPr>
            <a:spLocks noGrp="1"/>
          </p:cNvSpPr>
          <p:nvPr>
            <p:ph sz="quarter" idx="1"/>
          </p:nvPr>
        </p:nvSpPr>
        <p:spPr/>
        <p:txBody>
          <a:bodyPr>
            <a:normAutofit lnSpcReduction="10000"/>
          </a:bodyPr>
          <a:lstStyle/>
          <a:p>
            <a:pPr>
              <a:buNone/>
            </a:pPr>
            <a:r>
              <a:rPr lang="id-ID" dirty="0" smtClean="0"/>
              <a:t>Produk cacat adalah unit produk yang tidak memenuhi standar produksi tetapi, baik segi teknis maupun ekonomis, dapat diperbaiki (diproses ulang) supaya dapat dijual sebagai produk standar atau substandar.</a:t>
            </a:r>
          </a:p>
          <a:p>
            <a:pPr>
              <a:buNone/>
            </a:pPr>
            <a:r>
              <a:rPr lang="id-ID" dirty="0" smtClean="0"/>
              <a:t>Masalah akuntansi produk cacat adalah mengenai perlakuan tambahan biaya produksi yang terjadi untuk memperbaikinya.</a:t>
            </a:r>
          </a:p>
          <a:p>
            <a:pPr>
              <a:buNone/>
            </a:pPr>
            <a:r>
              <a:rPr lang="id-ID" dirty="0" smtClean="0"/>
              <a:t>Biaya perbaikan merupakan bagian dari biaya yang harus dipertanggungjawabkan yang dapat dibebankan sebagai kerugian atau penambahan biaya produksi, tergantung unit cacat yang terjadi normal atau tidak normal.</a:t>
            </a:r>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Cacat Normal</a:t>
            </a:r>
            <a:endParaRPr lang="id-ID" dirty="0"/>
          </a:p>
        </p:txBody>
      </p:sp>
      <p:sp>
        <p:nvSpPr>
          <p:cNvPr id="3" name="Content Placeholder 2"/>
          <p:cNvSpPr>
            <a:spLocks noGrp="1"/>
          </p:cNvSpPr>
          <p:nvPr>
            <p:ph sz="quarter" idx="1"/>
          </p:nvPr>
        </p:nvSpPr>
        <p:spPr/>
        <p:txBody>
          <a:bodyPr/>
          <a:lstStyle/>
          <a:p>
            <a:pPr>
              <a:buNone/>
            </a:pPr>
            <a:r>
              <a:rPr lang="id-ID" dirty="0" smtClean="0"/>
              <a:t>Produk cacat normal adalah jumlah unit produk cacat yang lazim terjadi dalam operasi produksi yang efisien.</a:t>
            </a:r>
          </a:p>
          <a:p>
            <a:pPr>
              <a:buNone/>
            </a:pPr>
            <a:r>
              <a:rPr lang="id-ID" dirty="0" smtClean="0"/>
              <a:t>Biaya perbaikan unit cacat normal harus diperhitungkan sebagai bagian dari biaya produksi di departemen tempat terjadinya. Salah satu caranya adalah melalui biaya overhead yang dibebankan berdasarkan tarif yang sudah diperhitungkan di dalamnya biaya perbaikan produk cacat normal.</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lstStyle/>
          <a:p>
            <a:pPr>
              <a:buNone/>
            </a:pPr>
            <a:r>
              <a:rPr lang="id-ID" dirty="0" smtClean="0"/>
              <a:t>Biaya perbaikan produk cacat normal yang terjadi dalam suatu periode dicacat sebagai penambah biaya overhead pabrik sesungguhnya.</a:t>
            </a:r>
          </a:p>
          <a:p>
            <a:pPr>
              <a:buNone/>
            </a:pPr>
            <a:r>
              <a:rPr lang="id-ID" dirty="0" smtClean="0"/>
              <a:t>Jurnal:</a:t>
            </a:r>
          </a:p>
          <a:p>
            <a:pPr>
              <a:buNone/>
            </a:pPr>
            <a:r>
              <a:rPr lang="id-ID" dirty="0" smtClean="0"/>
              <a:t>BOP Sesungguhnya	xxx</a:t>
            </a:r>
          </a:p>
          <a:p>
            <a:pPr>
              <a:buNone/>
            </a:pPr>
            <a:r>
              <a:rPr lang="id-ID" dirty="0" smtClean="0"/>
              <a:t>		Bahan			xxx</a:t>
            </a:r>
          </a:p>
          <a:p>
            <a:pPr>
              <a:buNone/>
            </a:pPr>
            <a:r>
              <a:rPr lang="id-ID" dirty="0" smtClean="0"/>
              <a:t>		Gaji dan Upah		xxx</a:t>
            </a:r>
          </a:p>
          <a:p>
            <a:pPr>
              <a:buNone/>
            </a:pPr>
            <a:r>
              <a:rPr lang="id-ID" dirty="0" smtClean="0"/>
              <a:t>		BOP Dibebankan		xxx</a:t>
            </a:r>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sz="quarter" idx="1"/>
          </p:nvPr>
        </p:nvSpPr>
        <p:spPr/>
        <p:txBody>
          <a:bodyPr/>
          <a:lstStyle/>
          <a:p>
            <a:pPr>
              <a:buNone/>
            </a:pPr>
            <a:r>
              <a:rPr lang="id-ID" dirty="0" smtClean="0"/>
              <a:t>Apabila belum diperhitungkan ketika perusahaan menentukan tarif pembebanan overhead pabrik, biaya perbaikan unit cacat normal harus diperlakukan sebagai bagian dari biaya produk dengan cara memasukkannya ke dalam perhitungan biaya per unit di departemen terjadinya (persediaan barang dalam proses).</a:t>
            </a:r>
          </a:p>
          <a:p>
            <a:pPr>
              <a:buNone/>
            </a:pPr>
            <a:r>
              <a:rPr lang="id-ID" dirty="0" smtClean="0"/>
              <a:t>Jurnal:</a:t>
            </a:r>
          </a:p>
          <a:p>
            <a:pPr>
              <a:buNone/>
            </a:pPr>
            <a:r>
              <a:rPr lang="id-ID" dirty="0" smtClean="0"/>
              <a:t>Barang dalam proses	xxx</a:t>
            </a:r>
          </a:p>
          <a:p>
            <a:pPr>
              <a:buNone/>
            </a:pPr>
            <a:r>
              <a:rPr lang="id-ID" dirty="0" smtClean="0"/>
              <a:t>		Bahan			xxx</a:t>
            </a:r>
          </a:p>
          <a:p>
            <a:pPr>
              <a:buNone/>
            </a:pPr>
            <a:r>
              <a:rPr lang="id-ID" dirty="0" smtClean="0"/>
              <a:t>		Gaji dan Upah		xxx</a:t>
            </a:r>
          </a:p>
          <a:p>
            <a:pPr>
              <a:buNone/>
            </a:pPr>
            <a:r>
              <a:rPr lang="id-ID" dirty="0" smtClean="0"/>
              <a:t>		BOP Dibebankan		xxx</a:t>
            </a:r>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Cacat Tidak Normal</a:t>
            </a:r>
            <a:endParaRPr lang="id-ID" dirty="0"/>
          </a:p>
        </p:txBody>
      </p:sp>
      <p:sp>
        <p:nvSpPr>
          <p:cNvPr id="3" name="Content Placeholder 2"/>
          <p:cNvSpPr>
            <a:spLocks noGrp="1"/>
          </p:cNvSpPr>
          <p:nvPr>
            <p:ph sz="quarter" idx="1"/>
          </p:nvPr>
        </p:nvSpPr>
        <p:spPr/>
        <p:txBody>
          <a:bodyPr/>
          <a:lstStyle/>
          <a:p>
            <a:pPr>
              <a:buNone/>
            </a:pPr>
            <a:r>
              <a:rPr lang="id-ID" dirty="0" smtClean="0"/>
              <a:t>Produk cacat tidak normal adalah jumlah unit cacat yang melebihi jumlah normal.</a:t>
            </a:r>
          </a:p>
          <a:p>
            <a:pPr>
              <a:buNone/>
            </a:pPr>
            <a:r>
              <a:rPr lang="id-ID" dirty="0" smtClean="0"/>
              <a:t>Jurnal:</a:t>
            </a:r>
          </a:p>
          <a:p>
            <a:pPr>
              <a:buNone/>
            </a:pPr>
            <a:r>
              <a:rPr lang="id-ID" dirty="0" smtClean="0"/>
              <a:t>Rugi produk cacat tidak normal		xxx</a:t>
            </a:r>
          </a:p>
          <a:p>
            <a:pPr>
              <a:buNone/>
            </a:pPr>
            <a:r>
              <a:rPr lang="id-ID" dirty="0" smtClean="0"/>
              <a:t>		Bahan					xxx</a:t>
            </a:r>
          </a:p>
          <a:p>
            <a:pPr>
              <a:buNone/>
            </a:pPr>
            <a:r>
              <a:rPr lang="id-ID" dirty="0" smtClean="0"/>
              <a:t>		Gaji dan Upah				xxx</a:t>
            </a:r>
          </a:p>
          <a:p>
            <a:pPr>
              <a:buNone/>
            </a:pPr>
            <a:r>
              <a:rPr lang="id-ID" dirty="0" smtClean="0"/>
              <a:t>		BOP Dibebankan				xxx</a:t>
            </a:r>
          </a:p>
          <a:p>
            <a:pPr>
              <a:buNone/>
            </a:pPr>
            <a:endParaRPr lang="id-ID" dirty="0" smtClean="0"/>
          </a:p>
          <a:p>
            <a:pPr>
              <a:buNone/>
            </a:pPr>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sz="quarter" idx="1"/>
          </p:nvPr>
        </p:nvSpPr>
        <p:spPr/>
        <p:txBody>
          <a:bodyPr/>
          <a:lstStyle/>
          <a:p>
            <a:pPr>
              <a:buNone/>
            </a:pPr>
            <a:r>
              <a:rPr lang="id-ID" dirty="0" smtClean="0"/>
              <a:t>Pembuatan laporan biaya produksi dalam kasus terjadi biaya perbaikan produk cacat berbeda, tergantung pada:</a:t>
            </a:r>
          </a:p>
          <a:p>
            <a:pPr marL="457200" indent="-457200">
              <a:buAutoNum type="arabicPeriod"/>
            </a:pPr>
            <a:r>
              <a:rPr lang="id-ID" dirty="0" smtClean="0"/>
              <a:t>Metode aliran biaya yang digunakan (Rata-rata atau MPKP)</a:t>
            </a:r>
          </a:p>
          <a:p>
            <a:pPr marL="457200" indent="-457200">
              <a:buAutoNum type="arabicPeriod"/>
            </a:pPr>
            <a:r>
              <a:rPr lang="id-ID" dirty="0" smtClean="0"/>
              <a:t>Biaya perbaikan produk cacat normal sudah atau belum diperhitungkan dalam penentuan tarif pembebanan overhead pabrik.</a:t>
            </a:r>
          </a:p>
          <a:p>
            <a:pPr marL="457200" indent="-457200">
              <a:buNone/>
            </a:pPr>
            <a:endParaRPr lang="id-ID" dirty="0" smtClean="0"/>
          </a:p>
          <a:p>
            <a:pPr marL="457200" indent="-457200">
              <a:buNone/>
            </a:pPr>
            <a:r>
              <a:rPr lang="id-ID" dirty="0" smtClean="0"/>
              <a:t>Contoh</a:t>
            </a:r>
            <a:endParaRPr lang="id-ID"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212</TotalTime>
  <Words>593</Words>
  <Application>Microsoft Office PowerPoint</Application>
  <PresentationFormat>On-screen Show (4:3)</PresentationFormat>
  <Paragraphs>62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Oriel</vt:lpstr>
      <vt:lpstr>Penentuan Biaya Proses: Akuntansi Kerugian Produksi</vt:lpstr>
      <vt:lpstr>Akuntansi Sisa Bahan</vt:lpstr>
      <vt:lpstr>PowerPoint Presentation</vt:lpstr>
      <vt:lpstr>Akuntansi Produk Cacat</vt:lpstr>
      <vt:lpstr>Cacat Normal</vt:lpstr>
      <vt:lpstr>PowerPoint Presentation</vt:lpstr>
      <vt:lpstr>PowerPoint Presentation</vt:lpstr>
      <vt:lpstr>Cacat Tidak Normal</vt:lpstr>
      <vt:lpstr>PowerPoint Presentation</vt:lpstr>
      <vt:lpstr>Akuntansi Produk Rusak</vt:lpstr>
      <vt:lpstr>Metode 1: Biaya Rusak Diabaikan</vt:lpstr>
      <vt:lpstr>Metode 2: Biaya Produk Rusak sebagai Elemen Tersendiri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Penentuan Biaya Proses: Akuntansi Kerugian Produksi</dc:title>
  <dc:creator>asus</dc:creator>
  <cp:lastModifiedBy>ASUS</cp:lastModifiedBy>
  <cp:revision>22</cp:revision>
  <dcterms:created xsi:type="dcterms:W3CDTF">2015-11-20T02:17:01Z</dcterms:created>
  <dcterms:modified xsi:type="dcterms:W3CDTF">2016-11-28T08:31:31Z</dcterms:modified>
</cp:coreProperties>
</file>